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79" r:id="rId2"/>
    <p:sldId id="278" r:id="rId3"/>
    <p:sldId id="257" r:id="rId4"/>
    <p:sldId id="258" r:id="rId5"/>
    <p:sldId id="259" r:id="rId6"/>
    <p:sldId id="266" r:id="rId7"/>
    <p:sldId id="260" r:id="rId8"/>
    <p:sldId id="265" r:id="rId9"/>
    <p:sldId id="261" r:id="rId10"/>
    <p:sldId id="269" r:id="rId11"/>
    <p:sldId id="263" r:id="rId12"/>
    <p:sldId id="270" r:id="rId13"/>
    <p:sldId id="272" r:id="rId14"/>
    <p:sldId id="277" r:id="rId15"/>
    <p:sldId id="271" r:id="rId16"/>
    <p:sldId id="273" r:id="rId17"/>
    <p:sldId id="267"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81121" autoAdjust="0"/>
  </p:normalViewPr>
  <p:slideViewPr>
    <p:cSldViewPr>
      <p:cViewPr>
        <p:scale>
          <a:sx n="68" d="100"/>
          <a:sy n="68" d="100"/>
        </p:scale>
        <p:origin x="-1074" y="-444"/>
      </p:cViewPr>
      <p:guideLst>
        <p:guide orient="horz" pos="2160"/>
        <p:guide pos="2880"/>
      </p:guideLst>
    </p:cSldViewPr>
  </p:slideViewPr>
  <p:outlineViewPr>
    <p:cViewPr>
      <p:scale>
        <a:sx n="33" d="100"/>
        <a:sy n="33" d="100"/>
      </p:scale>
      <p:origin x="48" y="113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12E17-ACAF-469D-91F7-176B46E8B28B}" type="datetimeFigureOut">
              <a:rPr lang="en-US" smtClean="0"/>
              <a:pPr/>
              <a:t>4/4/2012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57DFBB-7B39-458A-A8B5-8F8FD62F1233}" type="slidenum">
              <a:rPr lang="en-US" smtClean="0"/>
              <a:pPr/>
              <a:t>‹#›</a:t>
            </a:fld>
            <a:endParaRPr lang="en-US"/>
          </a:p>
        </p:txBody>
      </p:sp>
    </p:spTree>
    <p:extLst>
      <p:ext uri="{BB962C8B-B14F-4D97-AF65-F5344CB8AC3E}">
        <p14:creationId xmlns:p14="http://schemas.microsoft.com/office/powerpoint/2010/main" val="194809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7DFBB-7B39-458A-A8B5-8F8FD62F1233}"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7DFBB-7B39-458A-A8B5-8F8FD62F1233}"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7DFBB-7B39-458A-A8B5-8F8FD62F1233}"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7DFBB-7B39-458A-A8B5-8F8FD62F1233}"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7DFBB-7B39-458A-A8B5-8F8FD62F1233}"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57DFBB-7B39-458A-A8B5-8F8FD62F123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0C7D08D-735E-4EDE-81D6-5A27C0FC4064}" type="datetimeFigureOut">
              <a:rPr lang="en-US" smtClean="0"/>
              <a:pPr/>
              <a:t>4/4/2012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65BC20D-5F73-4EE9-8318-BD7F4D54A0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7D08D-735E-4EDE-81D6-5A27C0FC406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7D08D-735E-4EDE-81D6-5A27C0FC406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C7D08D-735E-4EDE-81D6-5A27C0FC406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C7D08D-735E-4EDE-81D6-5A27C0FC4064}" type="datetimeFigureOut">
              <a:rPr lang="en-US" smtClean="0"/>
              <a:pPr/>
              <a:t>4/4/2012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C20D-5F73-4EE9-8318-BD7F4D54A0E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7D08D-735E-4EDE-81D6-5A27C0FC4064}"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C7D08D-735E-4EDE-81D6-5A27C0FC4064}" type="datetimeFigureOut">
              <a:rPr lang="en-US" smtClean="0"/>
              <a:pPr/>
              <a:t>4/4/2012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C7D08D-735E-4EDE-81D6-5A27C0FC4064}" type="datetimeFigureOut">
              <a:rPr lang="en-US" smtClean="0"/>
              <a:pPr/>
              <a:t>4/4/2012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7D08D-735E-4EDE-81D6-5A27C0FC4064}" type="datetimeFigureOut">
              <a:rPr lang="en-US" smtClean="0"/>
              <a:pPr/>
              <a:t>4/4/2012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7D08D-735E-4EDE-81D6-5A27C0FC4064}"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C20D-5F73-4EE9-8318-BD7F4D54A0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C7D08D-735E-4EDE-81D6-5A27C0FC4064}" type="datetimeFigureOut">
              <a:rPr lang="en-US" smtClean="0"/>
              <a:pPr/>
              <a:t>4/4/2012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65BC20D-5F73-4EE9-8318-BD7F4D54A0E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8000"/>
            <a:lum/>
          </a:blip>
          <a:srcRect/>
          <a:stretch>
            <a:fillRect l="-6000" r="-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C7D08D-735E-4EDE-81D6-5A27C0FC4064}" type="datetimeFigureOut">
              <a:rPr lang="en-US" smtClean="0"/>
              <a:pPr/>
              <a:t>4/4/2012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5BC20D-5F73-4EE9-8318-BD7F4D54A0E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11.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2286000"/>
          </a:xfrm>
        </p:spPr>
        <p:txBody>
          <a:bodyPr>
            <a:normAutofit fontScale="90000"/>
          </a:bodyPr>
          <a:lstStyle/>
          <a:p>
            <a:r>
              <a:rPr lang="en-US" b="1" dirty="0" smtClean="0"/>
              <a:t>Script choice for sustainable language development: A case study from Ethiopia</a:t>
            </a:r>
            <a:endParaRPr lang="en-US" dirty="0"/>
          </a:p>
        </p:txBody>
      </p:sp>
      <p:sp>
        <p:nvSpPr>
          <p:cNvPr id="3" name="Content Placeholder 2"/>
          <p:cNvSpPr>
            <a:spLocks noGrp="1"/>
          </p:cNvSpPr>
          <p:nvPr>
            <p:ph idx="1"/>
          </p:nvPr>
        </p:nvSpPr>
        <p:spPr>
          <a:xfrm>
            <a:off x="2971800" y="3657600"/>
            <a:ext cx="5029200" cy="1447800"/>
          </a:xfrm>
        </p:spPr>
        <p:txBody>
          <a:bodyPr>
            <a:normAutofit/>
          </a:bodyPr>
          <a:lstStyle/>
          <a:p>
            <a:pPr>
              <a:buNone/>
            </a:pPr>
            <a:r>
              <a:rPr lang="en-US" b="1" dirty="0" smtClean="0"/>
              <a:t>Tefera Endalew SIL-  Ethiopia</a:t>
            </a:r>
          </a:p>
          <a:p>
            <a:pPr>
              <a:buNone/>
            </a:pPr>
            <a:r>
              <a:rPr lang="en-US" b="1" dirty="0" smtClean="0"/>
              <a:t>Tefera_endalew@sil.org</a:t>
            </a:r>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atin typeface="Times New Roman" pitchFamily="18" charset="0"/>
                <a:cs typeface="Times New Roman" pitchFamily="18" charset="0"/>
              </a:rPr>
              <a:t>Meeting the challenge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915400" cy="5715000"/>
          </a:xfrm>
        </p:spPr>
        <p:txBody>
          <a:bodyPr>
            <a:normAutofit/>
          </a:bodyPr>
          <a:lstStyle/>
          <a:p>
            <a:pPr marL="514350" indent="-514350">
              <a:buAutoNum type="arabicPlain" startAt="2007"/>
            </a:pPr>
            <a:r>
              <a:rPr lang="en-US" dirty="0" smtClean="0">
                <a:latin typeface="Times New Roman" pitchFamily="18" charset="0"/>
                <a:cs typeface="Times New Roman" pitchFamily="18" charset="0"/>
              </a:rPr>
              <a:t>  SIL was invited by the zone administration to help in  MTE and language development for the six languages </a:t>
            </a:r>
          </a:p>
          <a:p>
            <a:pPr marL="514350" indent="-514350">
              <a:buAutoNum type="arabicPlain" startAt="2007"/>
            </a:pPr>
            <a:r>
              <a:rPr lang="en-US" dirty="0" smtClean="0">
                <a:latin typeface="Times New Roman" pitchFamily="18" charset="0"/>
                <a:cs typeface="Times New Roman" pitchFamily="18" charset="0"/>
              </a:rPr>
              <a:t> a joint committee was formed for planning:</a:t>
            </a:r>
          </a:p>
          <a:p>
            <a:pPr marL="4487863" indent="-366713" defTabSz="365125"/>
            <a:r>
              <a:rPr lang="en-US" dirty="0" smtClean="0">
                <a:latin typeface="Times New Roman" pitchFamily="18" charset="0"/>
                <a:cs typeface="Times New Roman" pitchFamily="18" charset="0"/>
              </a:rPr>
              <a:t>SIL team</a:t>
            </a:r>
          </a:p>
          <a:p>
            <a:pPr marL="4487863" indent="-366713" defTabSz="365125"/>
            <a:r>
              <a:rPr lang="en-US" dirty="0" smtClean="0">
                <a:latin typeface="Times New Roman" pitchFamily="18" charset="0"/>
                <a:cs typeface="Times New Roman" pitchFamily="18" charset="0"/>
              </a:rPr>
              <a:t>zone education</a:t>
            </a:r>
          </a:p>
          <a:p>
            <a:pPr marL="4487863" indent="-366713" defTabSz="365125"/>
            <a:r>
              <a:rPr lang="en-US" dirty="0">
                <a:latin typeface="Times New Roman" pitchFamily="18" charset="0"/>
                <a:cs typeface="Times New Roman" pitchFamily="18" charset="0"/>
              </a:rPr>
              <a:t>Z</a:t>
            </a:r>
            <a:r>
              <a:rPr lang="en-US" dirty="0" smtClean="0">
                <a:latin typeface="Times New Roman" pitchFamily="18" charset="0"/>
                <a:cs typeface="Times New Roman" pitchFamily="18" charset="0"/>
              </a:rPr>
              <a:t>one </a:t>
            </a:r>
            <a:r>
              <a:rPr lang="en-US" dirty="0" smtClean="0">
                <a:latin typeface="Times New Roman" pitchFamily="18" charset="0"/>
                <a:cs typeface="Times New Roman" pitchFamily="18" charset="0"/>
              </a:rPr>
              <a:t>culture and </a:t>
            </a:r>
            <a:r>
              <a:rPr lang="en-US" dirty="0" smtClean="0">
                <a:latin typeface="Times New Roman" pitchFamily="18" charset="0"/>
                <a:cs typeface="Times New Roman" pitchFamily="18" charset="0"/>
              </a:rPr>
              <a:t>information</a:t>
            </a:r>
          </a:p>
          <a:p>
            <a:pPr marL="4487863" indent="-366713" defTabSz="365125"/>
            <a:r>
              <a:rPr lang="en-US" dirty="0" err="1" smtClean="0">
                <a:latin typeface="Times New Roman" pitchFamily="18" charset="0"/>
                <a:cs typeface="Times New Roman" pitchFamily="18" charset="0"/>
              </a:rPr>
              <a:t>Mizan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Tapi</a:t>
            </a:r>
            <a:r>
              <a:rPr lang="en-US" dirty="0" smtClean="0">
                <a:latin typeface="Times New Roman" pitchFamily="18" charset="0"/>
                <a:cs typeface="Times New Roman" pitchFamily="18" charset="0"/>
              </a:rPr>
              <a:t> university </a:t>
            </a:r>
            <a:endParaRPr lang="en-US" dirty="0" smtClean="0">
              <a:latin typeface="Times New Roman" pitchFamily="18" charset="0"/>
              <a:cs typeface="Times New Roman" pitchFamily="18" charset="0"/>
            </a:endParaRPr>
          </a:p>
          <a:p>
            <a:pPr marL="4487863" indent="-366713" defTabSz="365125"/>
            <a:r>
              <a:rPr lang="en-US" dirty="0" smtClean="0">
                <a:latin typeface="Times New Roman" pitchFamily="18" charset="0"/>
                <a:cs typeface="Times New Roman" pitchFamily="18" charset="0"/>
              </a:rPr>
              <a:t>Local </a:t>
            </a:r>
            <a:r>
              <a:rPr lang="en-US" dirty="0" smtClean="0">
                <a:latin typeface="Times New Roman" pitchFamily="18" charset="0"/>
                <a:cs typeface="Times New Roman" pitchFamily="18" charset="0"/>
              </a:rPr>
              <a:t>and regional NGO </a:t>
            </a:r>
            <a:r>
              <a:rPr lang="en-US" dirty="0" smtClean="0">
                <a:latin typeface="Times New Roman" pitchFamily="18" charset="0"/>
                <a:cs typeface="Times New Roman" pitchFamily="18" charset="0"/>
              </a:rPr>
              <a:t>representatives</a:t>
            </a:r>
          </a:p>
          <a:p>
            <a:pPr marL="4487863" indent="-366713" defTabSz="365125"/>
            <a:r>
              <a:rPr lang="en-US" dirty="0" smtClean="0">
                <a:latin typeface="Times New Roman" pitchFamily="18" charset="0"/>
                <a:cs typeface="Times New Roman" pitchFamily="18" charset="0"/>
              </a:rPr>
              <a:t>Religious </a:t>
            </a:r>
            <a:r>
              <a:rPr lang="en-US" dirty="0" smtClean="0">
                <a:latin typeface="Times New Roman" pitchFamily="18" charset="0"/>
                <a:cs typeface="Times New Roman" pitchFamily="18" charset="0"/>
              </a:rPr>
              <a:t>organization representatives</a:t>
            </a:r>
          </a:p>
          <a:p>
            <a:pPr marL="514350" indent="-514350">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22562"/>
            <a:ext cx="3886200" cy="291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762000"/>
          </a:xfrm>
        </p:spPr>
        <p:txBody>
          <a:bodyPr>
            <a:normAutofit fontScale="90000"/>
          </a:bodyPr>
          <a:lstStyle/>
          <a:p>
            <a:r>
              <a:rPr lang="en-US" dirty="0" smtClean="0">
                <a:latin typeface="Times New Roman" pitchFamily="18" charset="0"/>
                <a:cs typeface="Times New Roman" pitchFamily="18" charset="0"/>
              </a:rPr>
              <a:t>Implementation structure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838200"/>
            <a:ext cx="8305800" cy="5638800"/>
          </a:xfrm>
        </p:spPr>
        <p:txBody>
          <a:bodyPr>
            <a:normAutofit fontScale="92500"/>
          </a:bodyPr>
          <a:lstStyle/>
          <a:p>
            <a:r>
              <a:rPr lang="en-GB" dirty="0" smtClean="0">
                <a:latin typeface="Times New Roman" pitchFamily="18" charset="0"/>
                <a:cs typeface="Times New Roman" pitchFamily="18" charset="0"/>
              </a:rPr>
              <a:t>In 2008 a multi-level Board of Language Committees was established in order to carry out awareness , script choice, funding, curriculum development  and monitoring the progress of the program at all levels .</a:t>
            </a:r>
          </a:p>
          <a:p>
            <a:r>
              <a:rPr lang="en-GB" dirty="0" smtClean="0">
                <a:latin typeface="Times New Roman" pitchFamily="18" charset="0"/>
                <a:cs typeface="Times New Roman" pitchFamily="18" charset="0"/>
              </a:rPr>
              <a:t>At zone level, the Board is chaired by the chief official of the zone with 11 members who are </a:t>
            </a:r>
            <a:r>
              <a:rPr lang="en-GB" dirty="0" err="1" smtClean="0">
                <a:latin typeface="Times New Roman" pitchFamily="18" charset="0"/>
                <a:cs typeface="Times New Roman" pitchFamily="18" charset="0"/>
              </a:rPr>
              <a:t>zonal</a:t>
            </a:r>
            <a:r>
              <a:rPr lang="en-GB" dirty="0" smtClean="0">
                <a:latin typeface="Times New Roman" pitchFamily="18" charset="0"/>
                <a:cs typeface="Times New Roman" pitchFamily="18" charset="0"/>
              </a:rPr>
              <a:t> government officials</a:t>
            </a:r>
          </a:p>
          <a:p>
            <a:r>
              <a:rPr lang="en-GB" dirty="0" smtClean="0">
                <a:latin typeface="Times New Roman" pitchFamily="18" charset="0"/>
                <a:cs typeface="Times New Roman" pitchFamily="18" charset="0"/>
              </a:rPr>
              <a:t> Assisted by a technical team consisting of a project manager, a curriculum development specialist and an administrator.</a:t>
            </a:r>
          </a:p>
          <a:p>
            <a:r>
              <a:rPr lang="en-GB" dirty="0" smtClean="0">
                <a:latin typeface="Times New Roman" pitchFamily="18" charset="0"/>
                <a:cs typeface="Times New Roman" pitchFamily="18" charset="0"/>
              </a:rPr>
              <a:t>13 staff, two or three of whom come from each of the six language groups of the zone</a:t>
            </a:r>
          </a:p>
          <a:p>
            <a:r>
              <a:rPr lang="en-GB" dirty="0" smtClean="0">
                <a:latin typeface="Times New Roman" pitchFamily="18" charset="0"/>
                <a:cs typeface="Times New Roman" pitchFamily="18" charset="0"/>
              </a:rPr>
              <a:t>At the </a:t>
            </a:r>
            <a:r>
              <a:rPr lang="en-GB" dirty="0" err="1" smtClean="0">
                <a:latin typeface="Times New Roman" pitchFamily="18" charset="0"/>
                <a:cs typeface="Times New Roman" pitchFamily="18" charset="0"/>
              </a:rPr>
              <a:t>Woreda</a:t>
            </a:r>
            <a:r>
              <a:rPr lang="en-GB" dirty="0" smtClean="0">
                <a:latin typeface="Times New Roman" pitchFamily="18" charset="0"/>
                <a:cs typeface="Times New Roman" pitchFamily="18" charset="0"/>
              </a:rPr>
              <a:t> level  (11) </a:t>
            </a:r>
            <a:r>
              <a:rPr lang="en-GB" i="1" dirty="0" err="1" smtClean="0">
                <a:latin typeface="Times New Roman" pitchFamily="18" charset="0"/>
                <a:cs typeface="Times New Roman" pitchFamily="18" charset="0"/>
              </a:rPr>
              <a:t>woredas</a:t>
            </a: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in the zone, the structure of the Committee is the same, consisting of the local government officials .</a:t>
            </a:r>
          </a:p>
          <a:p>
            <a:r>
              <a:rPr lang="en-GB" dirty="0" smtClean="0">
                <a:latin typeface="Times New Roman" pitchFamily="18" charset="0"/>
                <a:cs typeface="Times New Roman" pitchFamily="18" charset="0"/>
              </a:rPr>
              <a:t>likewise at the lowest administrative area of the </a:t>
            </a:r>
            <a:r>
              <a:rPr lang="en-GB" i="1" dirty="0" err="1" smtClean="0">
                <a:latin typeface="Times New Roman" pitchFamily="18" charset="0"/>
                <a:cs typeface="Times New Roman" pitchFamily="18" charset="0"/>
              </a:rPr>
              <a:t>kebele</a:t>
            </a:r>
            <a:r>
              <a:rPr lang="en-GB" i="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GB"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762000"/>
          </a:xfrm>
        </p:spPr>
        <p:txBody>
          <a:bodyPr>
            <a:normAutofit fontScale="90000"/>
          </a:bodyPr>
          <a:lstStyle/>
          <a:p>
            <a:r>
              <a:rPr lang="en-US" dirty="0" smtClean="0">
                <a:latin typeface="Times New Roman" pitchFamily="18" charset="0"/>
                <a:cs typeface="Times New Roman" pitchFamily="18" charset="0"/>
              </a:rPr>
              <a:t>Implementations (cont.)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382000" cy="5562600"/>
          </a:xfrm>
        </p:spPr>
        <p:txBody>
          <a:bodyPr>
            <a:normAutofit/>
          </a:bodyPr>
          <a:lstStyle/>
          <a:p>
            <a:pPr lvl="0"/>
            <a:r>
              <a:rPr lang="en-US" dirty="0" smtClean="0">
                <a:latin typeface="Times New Roman" pitchFamily="18" charset="0"/>
                <a:cs typeface="Times New Roman" pitchFamily="18" charset="0"/>
              </a:rPr>
              <a:t> </a:t>
            </a:r>
            <a:r>
              <a:rPr lang="en-US" dirty="0" smtClean="0"/>
              <a:t>35% of the project is covered by the local government, 13 staff members are paid  </a:t>
            </a:r>
          </a:p>
          <a:p>
            <a:pPr lvl="0"/>
            <a:r>
              <a:rPr lang="en-US" dirty="0" smtClean="0"/>
              <a:t>65 % of the budget comes from SIL</a:t>
            </a:r>
          </a:p>
          <a:p>
            <a:pPr>
              <a:buNone/>
            </a:pPr>
            <a:endParaRPr lang="en-US" dirty="0" smtClean="0"/>
          </a:p>
          <a:p>
            <a:endParaRPr lang="en-US"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559117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Orthography workshops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35480"/>
            <a:ext cx="3276600" cy="4389120"/>
          </a:xfrm>
        </p:spPr>
        <p:txBody>
          <a:bodyPr>
            <a:normAutofit/>
          </a:bodyPr>
          <a:lstStyle/>
          <a:p>
            <a:pPr algn="ctr">
              <a:lnSpc>
                <a:spcPct val="80000"/>
              </a:lnSpc>
              <a:buFont typeface="Wingdings" pitchFamily="2" charset="2"/>
              <a:buChar char="§"/>
            </a:pPr>
            <a:r>
              <a:rPr lang="en-ZA" dirty="0" smtClean="0">
                <a:latin typeface="Times New Roman" pitchFamily="18" charset="0"/>
                <a:cs typeface="Times New Roman" pitchFamily="18" charset="0"/>
              </a:rPr>
              <a:t>Linguistic research Grammar and phonology of the language</a:t>
            </a:r>
          </a:p>
          <a:p>
            <a:pPr algn="ctr">
              <a:lnSpc>
                <a:spcPct val="80000"/>
              </a:lnSpc>
              <a:buNone/>
            </a:pPr>
            <a:endParaRPr lang="en-ZA" dirty="0" smtClean="0">
              <a:latin typeface="Times New Roman" pitchFamily="18" charset="0"/>
              <a:cs typeface="Times New Roman" pitchFamily="18" charset="0"/>
            </a:endParaRPr>
          </a:p>
          <a:p>
            <a:pPr algn="ctr">
              <a:lnSpc>
                <a:spcPct val="80000"/>
              </a:lnSpc>
              <a:buNone/>
            </a:pPr>
            <a:endParaRPr lang="en-ZA" dirty="0" smtClean="0">
              <a:latin typeface="Times New Roman" pitchFamily="18" charset="0"/>
              <a:cs typeface="Times New Roman" pitchFamily="18" charset="0"/>
              <a:sym typeface="Wingdings 3" pitchFamily="18" charset="2"/>
            </a:endParaRPr>
          </a:p>
          <a:p>
            <a:pPr algn="ctr">
              <a:lnSpc>
                <a:spcPct val="80000"/>
              </a:lnSpc>
              <a:buFont typeface="Wingdings" pitchFamily="2" charset="2"/>
              <a:buChar char="§"/>
            </a:pPr>
            <a:r>
              <a:rPr lang="en-ZA" dirty="0" smtClean="0">
                <a:latin typeface="Times New Roman" pitchFamily="18" charset="0"/>
                <a:cs typeface="Times New Roman" pitchFamily="18" charset="0"/>
                <a:sym typeface="Wingdings 3" pitchFamily="18" charset="2"/>
              </a:rPr>
              <a:t>2 weeks writers workshops for different dialects  in two scripts Ethiopic and Roman</a:t>
            </a:r>
          </a:p>
          <a:p>
            <a:endParaRPr lang="en-US" dirty="0">
              <a:latin typeface="Times New Roman" pitchFamily="18" charset="0"/>
              <a:cs typeface="Times New Roman" pitchFamily="18" charset="0"/>
            </a:endParaRPr>
          </a:p>
        </p:txBody>
      </p:sp>
      <p:pic>
        <p:nvPicPr>
          <p:cNvPr id="4" name="Picture 3" descr="Picture 1247.jpg"/>
          <p:cNvPicPr>
            <a:picLocks noChangeAspect="1"/>
          </p:cNvPicPr>
          <p:nvPr/>
        </p:nvPicPr>
        <p:blipFill>
          <a:blip r:embed="rId3" cstate="print"/>
          <a:stretch>
            <a:fillRect/>
          </a:stretch>
        </p:blipFill>
        <p:spPr>
          <a:xfrm>
            <a:off x="3733800" y="2121089"/>
            <a:ext cx="5181600" cy="344151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Script Decision </a:t>
            </a:r>
            <a:r>
              <a:rPr lang="de-DE" dirty="0" smtClean="0">
                <a:latin typeface="Abyssinica SIL" charset="0"/>
              </a:rPr>
              <a:t>ስክሪፕት ዴሲዥን</a:t>
            </a:r>
            <a:r>
              <a:rPr lang="en-US" dirty="0" smtClean="0">
                <a:latin typeface="Abyssinica SIL" charset="0"/>
              </a:rPr>
              <a:t/>
            </a:r>
            <a:br>
              <a:rPr lang="en-US" dirty="0" smtClean="0">
                <a:latin typeface="Abyssinica SIL" charset="0"/>
              </a:rPr>
            </a:br>
            <a:endParaRPr lang="en-US" dirty="0"/>
          </a:p>
        </p:txBody>
      </p:sp>
      <p:sp>
        <p:nvSpPr>
          <p:cNvPr id="3" name="Content Placeholder 2"/>
          <p:cNvSpPr>
            <a:spLocks noGrp="1"/>
          </p:cNvSpPr>
          <p:nvPr>
            <p:ph idx="1"/>
          </p:nvPr>
        </p:nvSpPr>
        <p:spPr>
          <a:xfrm>
            <a:off x="457200" y="1143000"/>
            <a:ext cx="3657600" cy="5181600"/>
          </a:xfrm>
        </p:spPr>
        <p:txBody>
          <a:bodyPr>
            <a:normAutofit fontScale="92500" lnSpcReduction="20000"/>
          </a:bodyPr>
          <a:lstStyle/>
          <a:p>
            <a:pPr>
              <a:buNone/>
            </a:pPr>
            <a:endParaRPr lang="de-DE" dirty="0" smtClean="0"/>
          </a:p>
          <a:p>
            <a:pPr lvl="0"/>
            <a:r>
              <a:rPr lang="en-ZA" dirty="0" smtClean="0"/>
              <a:t>Call a two day conference for script choice </a:t>
            </a:r>
          </a:p>
          <a:p>
            <a:pPr lvl="0"/>
            <a:r>
              <a:rPr lang="en-ZA" dirty="0" smtClean="0"/>
              <a:t>every village and dialect from high level to the grass root structure of government NGOs, religious representatives</a:t>
            </a:r>
            <a:endParaRPr lang="en-US" dirty="0" smtClean="0"/>
          </a:p>
          <a:p>
            <a:pPr lvl="0"/>
            <a:r>
              <a:rPr lang="en-ZA" dirty="0" smtClean="0"/>
              <a:t>The main linguist and the local literacy teachers will present the vowels and consonants of the language in both scripts. </a:t>
            </a:r>
            <a:endParaRPr lang="en-US" dirty="0" smtClean="0"/>
          </a:p>
          <a:p>
            <a:endParaRPr lang="en-US" dirty="0"/>
          </a:p>
        </p:txBody>
      </p:sp>
      <p:pic>
        <p:nvPicPr>
          <p:cNvPr id="4" name="Picture 3" descr="MLDP- committee 610.jpg"/>
          <p:cNvPicPr>
            <a:picLocks noChangeAspect="1"/>
          </p:cNvPicPr>
          <p:nvPr/>
        </p:nvPicPr>
        <p:blipFill>
          <a:blip r:embed="rId3" cstate="print"/>
          <a:stretch>
            <a:fillRect/>
          </a:stretch>
        </p:blipFill>
        <p:spPr>
          <a:xfrm>
            <a:off x="4064000" y="1676400"/>
            <a:ext cx="4775200" cy="3581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1371600"/>
          </a:xfrm>
        </p:spPr>
        <p:txBody>
          <a:bodyPr>
            <a:normAutofit fontScale="90000"/>
          </a:bodyPr>
          <a:lstStyle/>
          <a:p>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de-DE" dirty="0" smtClean="0"/>
              <a:t>Script Decision</a:t>
            </a:r>
            <a:endParaRPr lang="en-US" dirty="0">
              <a:latin typeface="Times New Roman" pitchFamily="18" charset="0"/>
              <a:cs typeface="Times New Roman" pitchFamily="18" charset="0"/>
            </a:endParaRPr>
          </a:p>
        </p:txBody>
      </p:sp>
      <p:sp>
        <p:nvSpPr>
          <p:cNvPr id="6" name="Rectangle 5"/>
          <p:cNvSpPr/>
          <p:nvPr/>
        </p:nvSpPr>
        <p:spPr>
          <a:xfrm>
            <a:off x="914400" y="1600201"/>
            <a:ext cx="6858000" cy="1169551"/>
          </a:xfrm>
          <a:prstGeom prst="rect">
            <a:avLst/>
          </a:prstGeom>
        </p:spPr>
        <p:txBody>
          <a:bodyPr wrap="square">
            <a:spAutoFit/>
          </a:bodyPr>
          <a:lstStyle/>
          <a:p>
            <a:r>
              <a:rPr lang="en-GB" sz="1600" dirty="0" smtClean="0">
                <a:latin typeface="Abyssinica SIL" charset="0"/>
              </a:rPr>
              <a:t>አ ባ ቱ                   ነ ገ              ላ ም        ይ ገ ዛ ል</a:t>
            </a:r>
            <a:endParaRPr lang="de-DE" sz="1600" dirty="0" smtClean="0">
              <a:latin typeface="Abyssinica SIL" charset="0"/>
            </a:endParaRPr>
          </a:p>
          <a:p>
            <a:pPr>
              <a:buFont typeface="Wingdings" charset="2"/>
              <a:buNone/>
            </a:pPr>
            <a:endParaRPr lang="de-DE" dirty="0" smtClean="0"/>
          </a:p>
          <a:p>
            <a:r>
              <a:rPr lang="en-GB" dirty="0" smtClean="0">
                <a:latin typeface="Doulos SIL" pitchFamily="2" charset="0"/>
              </a:rPr>
              <a:t> ʼ  a  b: a  t  u     n ɛ g ɛ    l a m   </a:t>
            </a:r>
            <a:r>
              <a:rPr lang="en-GB" dirty="0" err="1" smtClean="0">
                <a:latin typeface="Doulos SIL" pitchFamily="2" charset="0"/>
              </a:rPr>
              <a:t>yə</a:t>
            </a:r>
            <a:r>
              <a:rPr lang="en-GB" dirty="0" smtClean="0">
                <a:latin typeface="Doulos SIL" pitchFamily="2" charset="0"/>
              </a:rPr>
              <a:t> g ɛ z a l:</a:t>
            </a:r>
            <a:endParaRPr lang="de-DE" dirty="0" smtClean="0">
              <a:latin typeface="Doulos SIL" pitchFamily="2" charset="0"/>
            </a:endParaRPr>
          </a:p>
          <a:p>
            <a:endParaRPr lang="de-DE" dirty="0">
              <a:latin typeface="Doulos SIL" pitchFamily="2" charset="0"/>
            </a:endParaRPr>
          </a:p>
        </p:txBody>
      </p:sp>
      <p:cxnSp>
        <p:nvCxnSpPr>
          <p:cNvPr id="8" name="Straight Arrow Connector 7"/>
          <p:cNvCxnSpPr/>
          <p:nvPr/>
        </p:nvCxnSpPr>
        <p:spPr>
          <a:xfrm>
            <a:off x="1143000" y="1828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18288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24000" y="18288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90800" y="19050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67000" y="1828800"/>
            <a:ext cx="304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05200" y="18288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33800" y="1828800"/>
            <a:ext cx="152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95800" y="18288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953000" y="1828800"/>
            <a:ext cx="152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648200" y="1828800"/>
            <a:ext cx="228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267200" y="19050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85800" y="4648200"/>
            <a:ext cx="6781800" cy="584775"/>
          </a:xfrm>
          <a:prstGeom prst="rect">
            <a:avLst/>
          </a:prstGeom>
        </p:spPr>
        <p:txBody>
          <a:bodyPr wrap="square">
            <a:spAutoFit/>
          </a:bodyPr>
          <a:lstStyle/>
          <a:p>
            <a:r>
              <a:rPr lang="en-GB" sz="1400" dirty="0" err="1" smtClean="0">
                <a:latin typeface="Abyssinica SIL" charset="0"/>
              </a:rPr>
              <a:t>Geraman</a:t>
            </a:r>
            <a:r>
              <a:rPr lang="en-GB" sz="1400" dirty="0" smtClean="0">
                <a:latin typeface="Abyssinica SIL" charset="0"/>
              </a:rPr>
              <a:t> </a:t>
            </a:r>
            <a:r>
              <a:rPr lang="en-GB" dirty="0" smtClean="0"/>
              <a:t/>
            </a:r>
            <a:br>
              <a:rPr lang="en-GB" dirty="0" smtClean="0"/>
            </a:br>
            <a:r>
              <a:rPr lang="en-GB" dirty="0" smtClean="0"/>
              <a:t> 	</a:t>
            </a:r>
            <a:r>
              <a:rPr lang="en-GB" dirty="0" err="1" smtClean="0">
                <a:latin typeface="Times New Roman" pitchFamily="16" charset="0"/>
                <a:cs typeface="Times New Roman" pitchFamily="16" charset="0"/>
              </a:rPr>
              <a:t>Abbahtu</a:t>
            </a:r>
            <a:r>
              <a:rPr lang="en-GB" dirty="0" smtClean="0">
                <a:latin typeface="Times New Roman" pitchFamily="16" charset="0"/>
                <a:cs typeface="Times New Roman" pitchFamily="16" charset="0"/>
              </a:rPr>
              <a:t> </a:t>
            </a:r>
            <a:r>
              <a:rPr lang="en-GB" dirty="0" err="1" smtClean="0">
                <a:latin typeface="Times New Roman" pitchFamily="16" charset="0"/>
                <a:cs typeface="Times New Roman" pitchFamily="16" charset="0"/>
              </a:rPr>
              <a:t>nägä</a:t>
            </a:r>
            <a:r>
              <a:rPr lang="en-GB" dirty="0" smtClean="0">
                <a:latin typeface="Times New Roman" pitchFamily="16" charset="0"/>
                <a:cs typeface="Times New Roman" pitchFamily="16" charset="0"/>
              </a:rPr>
              <a:t> </a:t>
            </a:r>
            <a:r>
              <a:rPr lang="en-GB" dirty="0" err="1" smtClean="0">
                <a:latin typeface="Times New Roman" pitchFamily="16" charset="0"/>
                <a:cs typeface="Times New Roman" pitchFamily="16" charset="0"/>
              </a:rPr>
              <a:t>lahm</a:t>
            </a:r>
            <a:r>
              <a:rPr lang="en-GB" dirty="0" smtClean="0">
                <a:latin typeface="Times New Roman" pitchFamily="16" charset="0"/>
                <a:cs typeface="Times New Roman" pitchFamily="16" charset="0"/>
              </a:rPr>
              <a:t> </a:t>
            </a:r>
            <a:r>
              <a:rPr lang="en-GB" dirty="0" err="1" smtClean="0">
                <a:latin typeface="Times New Roman" pitchFamily="16" charset="0"/>
                <a:cs typeface="Times New Roman" pitchFamily="16" charset="0"/>
              </a:rPr>
              <a:t>jigäsal</a:t>
            </a:r>
            <a:endParaRPr lang="en-GB" dirty="0">
              <a:latin typeface="Times New Roman" pitchFamily="16" charset="0"/>
              <a:cs typeface="Times New Roman" pitchFamily="16" charset="0"/>
            </a:endParaRPr>
          </a:p>
        </p:txBody>
      </p:sp>
      <p:sp>
        <p:nvSpPr>
          <p:cNvPr id="64" name="Rectangle 63"/>
          <p:cNvSpPr/>
          <p:nvPr/>
        </p:nvSpPr>
        <p:spPr>
          <a:xfrm>
            <a:off x="1219200" y="3581400"/>
            <a:ext cx="5867400" cy="584775"/>
          </a:xfrm>
          <a:prstGeom prst="rect">
            <a:avLst/>
          </a:prstGeom>
        </p:spPr>
        <p:txBody>
          <a:bodyPr wrap="square">
            <a:spAutoFit/>
          </a:bodyPr>
          <a:lstStyle/>
          <a:p>
            <a:r>
              <a:rPr lang="en-GB" sz="1400" dirty="0" err="1" smtClean="0">
                <a:latin typeface="Abyssinica SIL" charset="0"/>
              </a:rPr>
              <a:t>የእብራእስትን</a:t>
            </a:r>
            <a:r>
              <a:rPr lang="en-GB" sz="1400" dirty="0" smtClean="0">
                <a:latin typeface="Abyssinica SIL" charset="0"/>
              </a:rPr>
              <a:t> </a:t>
            </a:r>
            <a:r>
              <a:rPr lang="en-GB" sz="1400" dirty="0" err="1" smtClean="0">
                <a:latin typeface="Abyssinica SIL" charset="0"/>
              </a:rPr>
              <a:t>አልፋቤት</a:t>
            </a:r>
            <a:r>
              <a:rPr lang="en-GB" sz="1400" dirty="0" smtClean="0">
                <a:latin typeface="Abyssinica SIL" charset="0"/>
              </a:rPr>
              <a:t> </a:t>
            </a:r>
            <a:r>
              <a:rPr lang="en-GB" dirty="0" smtClean="0"/>
              <a:t/>
            </a:r>
            <a:br>
              <a:rPr lang="en-GB" dirty="0" smtClean="0"/>
            </a:br>
            <a:r>
              <a:rPr lang="en-GB" dirty="0" smtClean="0"/>
              <a:t> </a:t>
            </a:r>
            <a:r>
              <a:rPr lang="en-GB" dirty="0" smtClean="0">
                <a:latin typeface="Ezra SIL" pitchFamily="2" charset="-79"/>
                <a:cs typeface="Ezra SIL" pitchFamily="2" charset="-79"/>
              </a:rPr>
              <a:t>	</a:t>
            </a:r>
            <a:r>
              <a:rPr lang="he-IL" dirty="0" smtClean="0">
                <a:latin typeface="Ezra SIL" pitchFamily="2" charset="-79"/>
                <a:cs typeface="Ezra SIL" pitchFamily="2" charset="-79"/>
              </a:rPr>
              <a:t>אַבָתו נֶגֶ לָמ יִגֶזַל</a:t>
            </a:r>
            <a:r>
              <a:rPr lang="de-DE" dirty="0" smtClean="0"/>
              <a:t> </a:t>
            </a:r>
            <a:endParaRPr lang="de-DE" dirty="0"/>
          </a:p>
        </p:txBody>
      </p:sp>
      <p:sp>
        <p:nvSpPr>
          <p:cNvPr id="65" name="TextBox 64"/>
          <p:cNvSpPr txBox="1"/>
          <p:nvPr/>
        </p:nvSpPr>
        <p:spPr>
          <a:xfrm>
            <a:off x="3886200" y="5486400"/>
            <a:ext cx="3048000" cy="369332"/>
          </a:xfrm>
          <a:prstGeom prst="rect">
            <a:avLst/>
          </a:prstGeom>
          <a:noFill/>
        </p:spPr>
        <p:txBody>
          <a:bodyPr wrap="square" rtlCol="0">
            <a:spAutoFit/>
          </a:bodyPr>
          <a:lstStyle/>
          <a:p>
            <a:r>
              <a:rPr lang="en-US" dirty="0" smtClean="0"/>
              <a:t> (Tefera and </a:t>
            </a:r>
            <a:r>
              <a:rPr lang="en-US" dirty="0" err="1" smtClean="0"/>
              <a:t>Achim</a:t>
            </a:r>
            <a:r>
              <a:rPr lang="en-US" dirty="0" smtClean="0"/>
              <a:t> 2007)</a:t>
            </a:r>
            <a:endParaRPr lang="en-US" dirty="0"/>
          </a:p>
        </p:txBody>
      </p:sp>
      <p:sp>
        <p:nvSpPr>
          <p:cNvPr id="19" name="TextBox 18"/>
          <p:cNvSpPr txBox="1"/>
          <p:nvPr/>
        </p:nvSpPr>
        <p:spPr>
          <a:xfrm>
            <a:off x="5638800" y="1447800"/>
            <a:ext cx="3200400" cy="2585323"/>
          </a:xfrm>
          <a:prstGeom prst="rect">
            <a:avLst/>
          </a:prstGeom>
          <a:noFill/>
        </p:spPr>
        <p:txBody>
          <a:bodyPr wrap="square" rtlCol="0">
            <a:spAutoFit/>
          </a:bodyPr>
          <a:lstStyle/>
          <a:p>
            <a:pPr lvl="1">
              <a:buFont typeface="Wingdings" pitchFamily="2" charset="2"/>
              <a:buChar char="§"/>
            </a:pPr>
            <a:r>
              <a:rPr lang="de-DE" dirty="0" smtClean="0"/>
              <a:t>Informed choices by the language community</a:t>
            </a:r>
            <a:r>
              <a:rPr lang="en-US" dirty="0" smtClean="0"/>
              <a:t> with advantages and disadvantages of each option</a:t>
            </a:r>
          </a:p>
          <a:p>
            <a:pPr lvl="1">
              <a:buFont typeface="Wingdings" pitchFamily="2" charset="2"/>
              <a:buChar char="§"/>
            </a:pPr>
            <a:r>
              <a:rPr lang="de-DE" dirty="0" smtClean="0"/>
              <a:t>Explanations and rationale for each design feature</a:t>
            </a:r>
          </a:p>
          <a:p>
            <a:pPr lvl="1">
              <a:buFont typeface="Wingdings" pitchFamily="2" charset="2"/>
              <a:buChar cha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6637"/>
            <a:ext cx="8001000" cy="4525963"/>
          </a:xfrm>
        </p:spPr>
        <p:txBody>
          <a:bodyPr>
            <a:normAutofit fontScale="92500" lnSpcReduction="10000"/>
          </a:bodyPr>
          <a:lstStyle/>
          <a:p>
            <a:pPr lvl="0"/>
            <a:r>
              <a:rPr lang="en-US" dirty="0" smtClean="0"/>
              <a:t>advantages and disadvantages of each script option will be discussed from the point view of Educational benefit, sociolinguistics, historical/political </a:t>
            </a:r>
          </a:p>
          <a:p>
            <a:pPr lvl="0"/>
            <a:r>
              <a:rPr lang="en-ZA" dirty="0" smtClean="0"/>
              <a:t> Short traditional stories will be read in both scripts and the participants will have a chance to read in both scripts and see materials that are available in two scripts  ( produced  for these events)</a:t>
            </a:r>
            <a:endParaRPr lang="en-US" dirty="0" smtClean="0"/>
          </a:p>
          <a:p>
            <a:pPr lvl="0"/>
            <a:r>
              <a:rPr lang="en-ZA" dirty="0" smtClean="0"/>
              <a:t>The second day will </a:t>
            </a:r>
            <a:endParaRPr lang="en-ZA" dirty="0" smtClean="0"/>
          </a:p>
          <a:p>
            <a:pPr marL="0" lvl="0" indent="0">
              <a:buNone/>
            </a:pPr>
            <a:r>
              <a:rPr lang="en-ZA" dirty="0"/>
              <a:t> </a:t>
            </a:r>
            <a:r>
              <a:rPr lang="en-ZA" dirty="0" smtClean="0"/>
              <a:t>  </a:t>
            </a:r>
            <a:r>
              <a:rPr lang="en-ZA" dirty="0" smtClean="0"/>
              <a:t>be </a:t>
            </a:r>
            <a:r>
              <a:rPr lang="en-ZA" dirty="0" smtClean="0"/>
              <a:t>fully dedicated to </a:t>
            </a:r>
            <a:endParaRPr lang="en-ZA" dirty="0" smtClean="0"/>
          </a:p>
          <a:p>
            <a:pPr marL="0" lvl="0" indent="0">
              <a:buNone/>
            </a:pPr>
            <a:r>
              <a:rPr lang="en-ZA" dirty="0" smtClean="0"/>
              <a:t>   discuss </a:t>
            </a:r>
            <a:r>
              <a:rPr lang="en-ZA" dirty="0" smtClean="0"/>
              <a:t>the advantages </a:t>
            </a:r>
            <a:endParaRPr lang="en-ZA" dirty="0" smtClean="0"/>
          </a:p>
          <a:p>
            <a:pPr marL="0" lvl="0" indent="0">
              <a:buNone/>
            </a:pPr>
            <a:r>
              <a:rPr lang="en-ZA" dirty="0"/>
              <a:t> </a:t>
            </a:r>
            <a:r>
              <a:rPr lang="en-ZA" dirty="0" smtClean="0"/>
              <a:t>  </a:t>
            </a:r>
            <a:r>
              <a:rPr lang="en-ZA" dirty="0" smtClean="0"/>
              <a:t>and </a:t>
            </a:r>
            <a:r>
              <a:rPr lang="en-ZA" dirty="0" smtClean="0"/>
              <a:t>disadvantages </a:t>
            </a:r>
            <a:endParaRPr lang="en-ZA" dirty="0" smtClean="0"/>
          </a:p>
          <a:p>
            <a:pPr marL="0" lvl="0" indent="0">
              <a:buNone/>
            </a:pPr>
            <a:r>
              <a:rPr lang="en-ZA" dirty="0" smtClean="0"/>
              <a:t>   of </a:t>
            </a:r>
            <a:r>
              <a:rPr lang="en-ZA" dirty="0" smtClean="0"/>
              <a:t>the two scripts.</a:t>
            </a:r>
            <a:endParaRPr lang="en-US" dirty="0" smtClean="0"/>
          </a:p>
          <a:p>
            <a:pPr lvl="0">
              <a:buNone/>
            </a:pPr>
            <a:endParaRPr lang="en-US" dirty="0" smtClean="0"/>
          </a:p>
          <a:p>
            <a:endParaRPr lang="en-US" dirty="0">
              <a:latin typeface="Times New Roman" pitchFamily="18" charset="0"/>
              <a:cs typeface="Times New Roman" pitchFamily="18" charset="0"/>
            </a:endParaRPr>
          </a:p>
        </p:txBody>
      </p:sp>
      <p:pic>
        <p:nvPicPr>
          <p:cNvPr id="4" name="Picture 3" descr="MLDP- committee 306.jpg"/>
          <p:cNvPicPr>
            <a:picLocks noChangeAspect="1"/>
          </p:cNvPicPr>
          <p:nvPr/>
        </p:nvPicPr>
        <p:blipFill>
          <a:blip r:embed="rId3" cstate="print"/>
          <a:stretch>
            <a:fillRect/>
          </a:stretch>
        </p:blipFill>
        <p:spPr>
          <a:xfrm>
            <a:off x="3961921" y="3581400"/>
            <a:ext cx="4953479" cy="2895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latin typeface="Times New Roman" pitchFamily="18" charset="0"/>
                <a:cs typeface="Times New Roman" pitchFamily="18" charset="0"/>
              </a:rPr>
              <a:t>Working Orthography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229600" cy="4389120"/>
          </a:xfrm>
        </p:spPr>
        <p:txBody>
          <a:bodyPr>
            <a:normAutofit/>
          </a:bodyPr>
          <a:lstStyle/>
          <a:p>
            <a:pPr lvl="0"/>
            <a:r>
              <a:rPr lang="de-DE" dirty="0" smtClean="0">
                <a:latin typeface="Times New Roman" pitchFamily="18" charset="0"/>
                <a:cs typeface="Times New Roman" pitchFamily="18" charset="0"/>
              </a:rPr>
              <a:t>After thorough testing of the Trial Orthography the result will be presented to the Board of the language community. </a:t>
            </a:r>
          </a:p>
          <a:p>
            <a:pPr lvl="0"/>
            <a:r>
              <a:rPr lang="de-DE" dirty="0" smtClean="0">
                <a:latin typeface="Times New Roman" pitchFamily="18" charset="0"/>
                <a:cs typeface="Times New Roman" pitchFamily="18" charset="0"/>
              </a:rPr>
              <a:t>they will endorse the necessary changes, </a:t>
            </a:r>
            <a:endParaRPr lang="en-US" dirty="0" smtClean="0">
              <a:latin typeface="Times New Roman" pitchFamily="18" charset="0"/>
              <a:cs typeface="Times New Roman" pitchFamily="18" charset="0"/>
            </a:endParaRPr>
          </a:p>
          <a:p>
            <a:pPr lvl="0"/>
            <a:r>
              <a:rPr lang="de-DE" dirty="0" smtClean="0">
                <a:latin typeface="Times New Roman" pitchFamily="18" charset="0"/>
                <a:cs typeface="Times New Roman" pitchFamily="18" charset="0"/>
              </a:rPr>
              <a:t>A formal statement defines the official standard for writing the language.</a:t>
            </a:r>
          </a:p>
          <a:p>
            <a:pPr lvl="0">
              <a:buNone/>
            </a:pPr>
            <a:endParaRPr lang="de-DE" dirty="0" smtClean="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4" name="Picture 3" descr="Picture 1242.jpg"/>
          <p:cNvPicPr>
            <a:picLocks noChangeAspect="1"/>
          </p:cNvPicPr>
          <p:nvPr/>
        </p:nvPicPr>
        <p:blipFill>
          <a:blip r:embed="rId3" cstate="print"/>
          <a:stretch>
            <a:fillRect/>
          </a:stretch>
        </p:blipFill>
        <p:spPr>
          <a:xfrm>
            <a:off x="3810000" y="3326642"/>
            <a:ext cx="4857962" cy="322655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efera\Documents\Benchmaji Alphabet chart final\Books\page2.tif"/>
          <p:cNvPicPr>
            <a:picLocks noGrp="1" noChangeAspect="1" noChangeArrowheads="1"/>
          </p:cNvPicPr>
          <p:nvPr>
            <p:ph idx="1"/>
          </p:nvPr>
        </p:nvPicPr>
        <p:blipFill>
          <a:blip r:embed="rId3" cstate="print"/>
          <a:srcRect/>
          <a:stretch>
            <a:fillRect/>
          </a:stretch>
        </p:blipFill>
        <p:spPr bwMode="auto">
          <a:xfrm>
            <a:off x="609600" y="533400"/>
            <a:ext cx="2362200" cy="3329941"/>
          </a:xfrm>
          <a:prstGeom prst="rect">
            <a:avLst/>
          </a:prstGeom>
          <a:noFill/>
        </p:spPr>
      </p:pic>
      <p:pic>
        <p:nvPicPr>
          <p:cNvPr id="1027" name="Picture 3" descr="C:\Users\Tefera\Documents\Grima\for Rohbot printing\Benchmaji Alphabet chart final\Books\page8.tif"/>
          <p:cNvPicPr>
            <a:picLocks noChangeAspect="1" noChangeArrowheads="1"/>
          </p:cNvPicPr>
          <p:nvPr/>
        </p:nvPicPr>
        <p:blipFill>
          <a:blip r:embed="rId4" cstate="print"/>
          <a:srcRect/>
          <a:stretch>
            <a:fillRect/>
          </a:stretch>
        </p:blipFill>
        <p:spPr bwMode="auto">
          <a:xfrm rot="19174641">
            <a:off x="5010308" y="3542130"/>
            <a:ext cx="2467309" cy="3200400"/>
          </a:xfrm>
          <a:prstGeom prst="rect">
            <a:avLst/>
          </a:prstGeom>
          <a:noFill/>
        </p:spPr>
      </p:pic>
      <p:pic>
        <p:nvPicPr>
          <p:cNvPr id="1028" name="Picture 4" descr="C:\Users\Tefera\Documents\Grima\for Rohbot printing\Benchmaji Alphabet chart final\Books\page10.tif"/>
          <p:cNvPicPr>
            <a:picLocks noChangeAspect="1" noChangeArrowheads="1"/>
          </p:cNvPicPr>
          <p:nvPr/>
        </p:nvPicPr>
        <p:blipFill>
          <a:blip r:embed="rId5" cstate="print"/>
          <a:srcRect/>
          <a:stretch>
            <a:fillRect/>
          </a:stretch>
        </p:blipFill>
        <p:spPr bwMode="auto">
          <a:xfrm>
            <a:off x="6019800" y="381000"/>
            <a:ext cx="2378730" cy="3352800"/>
          </a:xfrm>
          <a:prstGeom prst="rect">
            <a:avLst/>
          </a:prstGeom>
          <a:noFill/>
        </p:spPr>
      </p:pic>
      <p:pic>
        <p:nvPicPr>
          <p:cNvPr id="1030" name="Picture 6" descr="C:\Users\Tefera\Documents\Grima\for Rohbot printing\Benchmaji Alphabet chart final\Books\page4.tif"/>
          <p:cNvPicPr>
            <a:picLocks noChangeAspect="1" noChangeArrowheads="1"/>
          </p:cNvPicPr>
          <p:nvPr/>
        </p:nvPicPr>
        <p:blipFill>
          <a:blip r:embed="rId6" cstate="print"/>
          <a:srcRect/>
          <a:stretch>
            <a:fillRect/>
          </a:stretch>
        </p:blipFill>
        <p:spPr bwMode="auto">
          <a:xfrm>
            <a:off x="3048000" y="457200"/>
            <a:ext cx="2667000" cy="3214194"/>
          </a:xfrm>
          <a:prstGeom prst="rect">
            <a:avLst/>
          </a:prstGeom>
          <a:noFill/>
        </p:spPr>
      </p:pic>
      <p:pic>
        <p:nvPicPr>
          <p:cNvPr id="1031" name="Picture 7" descr="C:\Users\Tefera\Documents\Grima\for Rohbot printing\Benchmaji Alphabet chart final\Books\page6.tif"/>
          <p:cNvPicPr>
            <a:picLocks noChangeAspect="1" noChangeArrowheads="1"/>
          </p:cNvPicPr>
          <p:nvPr/>
        </p:nvPicPr>
        <p:blipFill>
          <a:blip r:embed="rId7" cstate="print"/>
          <a:srcRect/>
          <a:stretch>
            <a:fillRect/>
          </a:stretch>
        </p:blipFill>
        <p:spPr bwMode="auto">
          <a:xfrm>
            <a:off x="914400" y="3733800"/>
            <a:ext cx="2362200" cy="274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153400" cy="591312"/>
          </a:xfrm>
        </p:spPr>
        <p:txBody>
          <a:bodyPr>
            <a:normAutofit fontScale="90000"/>
          </a:bodyPr>
          <a:lstStyle/>
          <a:p>
            <a:r>
              <a:rPr lang="en-US" dirty="0" smtClean="0">
                <a:latin typeface="Times New Roman" pitchFamily="18" charset="0"/>
                <a:cs typeface="Times New Roman" pitchFamily="18" charset="0"/>
              </a:rPr>
              <a:t>Conclusion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458200" cy="4800600"/>
          </a:xfrm>
        </p:spPr>
        <p:txBody>
          <a:bodyPr>
            <a:normAutofit fontScale="92500" lnSpcReduction="10000"/>
          </a:bodyPr>
          <a:lstStyle/>
          <a:p>
            <a:r>
              <a:rPr lang="en-GB" dirty="0" smtClean="0"/>
              <a:t>The script choice in the Bench Maji cluster of languages is not the task of linguists or a few individuals or a group of politicians only, rather it is the task and responsibility of every member of the society including those who are not members of the language communities. It is ceremonial, celebratory and it is also a ground breaking experience in connecting the ever unconnected parties together -academics with local literacy teachers, high government officials with the local leaders, everyone is united for  a defined common purpose. The language that we speak can be written down like any other  language, let us do it together!!</a:t>
            </a:r>
            <a:endParaRPr lang="en-US" dirty="0" smtClean="0"/>
          </a:p>
          <a:p>
            <a:r>
              <a:rPr lang="en-GB" dirty="0" smtClean="0"/>
              <a:t> </a:t>
            </a:r>
            <a:endParaRPr lang="en-US" dirty="0" smtClean="0"/>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ethiopia.png"/>
          <p:cNvPicPr>
            <a:picLocks noGrp="1" noChangeAspect="1"/>
          </p:cNvPicPr>
          <p:nvPr>
            <p:ph idx="1"/>
          </p:nvPr>
        </p:nvPicPr>
        <p:blipFill>
          <a:blip r:embed="rId2" cstate="print"/>
          <a:stretch>
            <a:fillRect/>
          </a:stretch>
        </p:blipFill>
        <p:spPr>
          <a:xfrm>
            <a:off x="-145329" y="0"/>
            <a:ext cx="9289329"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ank you in different scripts.png"/>
          <p:cNvPicPr>
            <a:picLocks noGrp="1" noChangeAspect="1"/>
          </p:cNvPicPr>
          <p:nvPr>
            <p:ph idx="1"/>
          </p:nvPr>
        </p:nvPicPr>
        <p:blipFill>
          <a:blip r:embed="rId2" cstate="print"/>
          <a:stretch>
            <a:fillRect/>
          </a:stretch>
        </p:blipFill>
        <p:spPr>
          <a:xfrm>
            <a:off x="1066800" y="152401"/>
            <a:ext cx="6705600" cy="655319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685800"/>
          </a:xfrm>
        </p:spPr>
        <p:txBody>
          <a:bodyPr>
            <a:normAutofit/>
          </a:bodyPr>
          <a:lstStyle/>
          <a:p>
            <a:r>
              <a:rPr lang="en-US" sz="3200" dirty="0" smtClean="0">
                <a:latin typeface="Times New Roman" pitchFamily="18" charset="0"/>
                <a:cs typeface="Times New Roman" pitchFamily="18" charset="0"/>
              </a:rPr>
              <a:t>Ethiopia</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371600"/>
            <a:ext cx="8305800" cy="5791200"/>
          </a:xfrm>
        </p:spPr>
        <p:txBody>
          <a:bodyPr>
            <a:normAutofit/>
          </a:bodyPr>
          <a:lstStyle/>
          <a:p>
            <a:r>
              <a:rPr lang="en-US" sz="3100" dirty="0" smtClean="0">
                <a:latin typeface="Times New Roman" pitchFamily="18" charset="0"/>
                <a:cs typeface="Times New Roman" pitchFamily="18" charset="0"/>
              </a:rPr>
              <a:t>The population is 78 million</a:t>
            </a:r>
          </a:p>
          <a:p>
            <a:pPr lvl="0"/>
            <a:r>
              <a:rPr lang="en-US" sz="3100" dirty="0" smtClean="0">
                <a:latin typeface="Times New Roman" pitchFamily="18" charset="0"/>
                <a:cs typeface="Times New Roman" pitchFamily="18" charset="0"/>
              </a:rPr>
              <a:t>Diverse linguistic and ethnic community</a:t>
            </a:r>
          </a:p>
          <a:p>
            <a:r>
              <a:rPr lang="en-US" sz="3100" dirty="0" smtClean="0">
                <a:latin typeface="Times New Roman" pitchFamily="18" charset="0"/>
                <a:cs typeface="Times New Roman" pitchFamily="18" charset="0"/>
              </a:rPr>
              <a:t>87+ indigenous languages</a:t>
            </a:r>
          </a:p>
          <a:p>
            <a:r>
              <a:rPr lang="en-US" sz="3100" dirty="0" smtClean="0">
                <a:latin typeface="Times New Roman" pitchFamily="18" charset="0"/>
                <a:cs typeface="Times New Roman" pitchFamily="18" charset="0"/>
              </a:rPr>
              <a:t>9 regional states and 2 city administrations.</a:t>
            </a:r>
          </a:p>
          <a:p>
            <a:pPr lvl="0"/>
            <a:r>
              <a:rPr lang="en-US" sz="3100" dirty="0" smtClean="0">
                <a:latin typeface="Times New Roman" pitchFamily="18" charset="0"/>
                <a:cs typeface="Times New Roman" pitchFamily="18" charset="0"/>
              </a:rPr>
              <a:t> each region chooses its regional language</a:t>
            </a:r>
          </a:p>
          <a:p>
            <a:pPr lvl="0"/>
            <a:r>
              <a:rPr lang="en-US" sz="3100" dirty="0" smtClean="0">
                <a:latin typeface="Times New Roman" pitchFamily="18" charset="0"/>
                <a:cs typeface="Times New Roman" pitchFamily="18" charset="0"/>
              </a:rPr>
              <a:t>Language communities are  backed by the  constitution and Education policy. </a:t>
            </a: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77200" cy="914400"/>
          </a:xfrm>
        </p:spPr>
        <p:txBody>
          <a:bodyPr/>
          <a:lstStyle/>
          <a:p>
            <a:r>
              <a:rPr lang="en-US" dirty="0" smtClean="0">
                <a:latin typeface="Times New Roman" pitchFamily="18" charset="0"/>
                <a:cs typeface="Times New Roman" pitchFamily="18" charset="0"/>
              </a:rPr>
              <a:t>Constitutional right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153400" cy="5562600"/>
          </a:xfrm>
        </p:spPr>
        <p:txBody>
          <a:bodyPr>
            <a:normAutofit/>
          </a:bodyPr>
          <a:lstStyle/>
          <a:p>
            <a:r>
              <a:rPr lang="en-US" sz="2800" dirty="0" smtClean="0">
                <a:latin typeface="Times New Roman" pitchFamily="18" charset="0"/>
                <a:cs typeface="Times New Roman" pitchFamily="18" charset="0"/>
              </a:rPr>
              <a:t>“Every Nation, Nationality and People in Ethiopia has the right to speak, to write, and to develop its own language; to express, to develop, and to promote its culture, and to preserve its history”( Article 39 </a:t>
            </a:r>
            <a:r>
              <a:rPr lang="en-US" sz="2800" i="1" dirty="0" smtClean="0">
                <a:latin typeface="Times New Roman" pitchFamily="18" charset="0"/>
                <a:cs typeface="Times New Roman" pitchFamily="18" charset="0"/>
              </a:rPr>
              <a:t>Rights of Nations..)</a:t>
            </a:r>
          </a:p>
          <a:p>
            <a:r>
              <a:rPr lang="en-US" sz="2800" i="1" dirty="0" smtClean="0">
                <a:latin typeface="Times New Roman" pitchFamily="18" charset="0"/>
                <a:cs typeface="Times New Roman" pitchFamily="18" charset="0"/>
              </a:rPr>
              <a:t> Regions chose their working language (Afar, </a:t>
            </a:r>
            <a:r>
              <a:rPr lang="en-US" sz="2800" i="1" dirty="0" err="1" smtClean="0">
                <a:latin typeface="Times New Roman" pitchFamily="18" charset="0"/>
                <a:cs typeface="Times New Roman" pitchFamily="18" charset="0"/>
              </a:rPr>
              <a:t>Oromiya,Tigria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Somili,Amara,Harari</a:t>
            </a:r>
            <a:endParaRPr lang="en-US" sz="2800" i="1"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The Federal working language is Amharic.</a:t>
            </a:r>
          </a:p>
          <a:p>
            <a:r>
              <a:rPr lang="en-US" sz="2800" i="1" dirty="0" smtClean="0">
                <a:latin typeface="Times New Roman" pitchFamily="18" charset="0"/>
                <a:cs typeface="Times New Roman" pitchFamily="18" charset="0"/>
              </a:rPr>
              <a:t> Amharic  is also a regional working language of ethnically diverse regions ( SNNPRS, </a:t>
            </a:r>
            <a:r>
              <a:rPr lang="en-US" sz="2800" i="1" dirty="0" err="1" smtClean="0">
                <a:latin typeface="Times New Roman" pitchFamily="18" charset="0"/>
                <a:cs typeface="Times New Roman" pitchFamily="18" charset="0"/>
              </a:rPr>
              <a:t>BG,Gambela</a:t>
            </a:r>
            <a:r>
              <a:rPr lang="en-US" sz="2800" i="1" dirty="0" smtClean="0">
                <a:latin typeface="Times New Roman" pitchFamily="18" charset="0"/>
                <a:cs typeface="Times New Roman" pitchFamily="18" charset="0"/>
              </a:rPr>
              <a:t>, Addis </a:t>
            </a:r>
            <a:r>
              <a:rPr lang="en-US" sz="2800" i="1" dirty="0" err="1" smtClean="0">
                <a:latin typeface="Times New Roman" pitchFamily="18" charset="0"/>
                <a:cs typeface="Times New Roman" pitchFamily="18" charset="0"/>
              </a:rPr>
              <a:t>Abeba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Derdawa</a:t>
            </a:r>
            <a:r>
              <a:rPr lang="en-US" sz="2800" i="1" dirty="0" smtClean="0">
                <a:latin typeface="Times New Roman" pitchFamily="18" charset="0"/>
                <a:cs typeface="Times New Roman" pitchFamily="18" charset="0"/>
              </a:rPr>
              <a:t>)</a:t>
            </a:r>
          </a:p>
          <a:p>
            <a:endParaRPr lang="en-US" sz="2800" i="1" dirty="0" smtClean="0">
              <a:latin typeface="Times New Roman" pitchFamily="18" charset="0"/>
              <a:cs typeface="Times New Roman" pitchFamily="18" charset="0"/>
            </a:endParaRPr>
          </a:p>
          <a:p>
            <a:endParaRPr lang="en-US" sz="2800" i="1" dirty="0" smtClean="0">
              <a:latin typeface="Times New Roman" pitchFamily="18" charset="0"/>
              <a:cs typeface="Times New Roman" pitchFamily="18" charset="0"/>
            </a:endParaRPr>
          </a:p>
          <a:p>
            <a:endParaRPr lang="en-US" i="1"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itchFamily="18" charset="0"/>
                <a:cs typeface="Times New Roman" pitchFamily="18" charset="0"/>
              </a:rPr>
              <a:t>Education Policy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990600"/>
            <a:ext cx="8686800" cy="5562600"/>
          </a:xfrm>
        </p:spPr>
        <p:txBody>
          <a:bodyPr>
            <a:normAutofit/>
          </a:bodyPr>
          <a:lstStyle/>
          <a:p>
            <a:r>
              <a:rPr lang="en-GB" sz="2800" dirty="0" smtClean="0">
                <a:latin typeface="Times New Roman" pitchFamily="18" charset="0"/>
                <a:cs typeface="Times New Roman" pitchFamily="18" charset="0"/>
              </a:rPr>
              <a:t>“Cognizant of the pedagogical advantage of the child in learning in mother tongue and the rights of nationalities to promote the use of their languages, primary education will be given in nationality languages.” (The Education and Training Policy, point 3.5.1</a:t>
            </a:r>
            <a:r>
              <a:rPr lang="en-GB"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Amharic is taught as a language of countrywide communication.</a:t>
            </a:r>
          </a:p>
          <a:p>
            <a:r>
              <a:rPr lang="en-US" dirty="0" smtClean="0">
                <a:latin typeface="Times New Roman" pitchFamily="18" charset="0"/>
                <a:cs typeface="Times New Roman" pitchFamily="18" charset="0"/>
              </a:rPr>
              <a:t>English is the medium of instruction for secondary and higher education and taught as a subject from grade one</a:t>
            </a:r>
          </a:p>
          <a:p>
            <a:r>
              <a:rPr lang="en-US" dirty="0" smtClean="0">
                <a:latin typeface="Times New Roman" pitchFamily="18" charset="0"/>
                <a:cs typeface="Times New Roman" pitchFamily="18" charset="0"/>
              </a:rPr>
              <a:t>Students can choose and learn at least one </a:t>
            </a:r>
            <a:r>
              <a:rPr lang="en-US" dirty="0" smtClean="0">
                <a:solidFill>
                  <a:schemeClr val="tx2"/>
                </a:solidFill>
                <a:latin typeface="Times New Roman" pitchFamily="18" charset="0"/>
                <a:cs typeface="Times New Roman" pitchFamily="18" charset="0"/>
              </a:rPr>
              <a:t>nationality</a:t>
            </a:r>
            <a:r>
              <a:rPr lang="en-US" dirty="0" smtClean="0">
                <a:latin typeface="Times New Roman" pitchFamily="18" charset="0"/>
                <a:cs typeface="Times New Roman" pitchFamily="18" charset="0"/>
              </a:rPr>
              <a:t> language and one foreign language for cultural and international relations.</a:t>
            </a:r>
          </a:p>
          <a:p>
            <a:pPr>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1143000"/>
          </a:xfrm>
        </p:spPr>
        <p:txBody>
          <a:bodyPr>
            <a:normAutofit/>
          </a:bodyPr>
          <a:lstStyle/>
          <a:p>
            <a:r>
              <a:rPr lang="en-US" dirty="0" smtClean="0">
                <a:latin typeface="Times New Roman" pitchFamily="18" charset="0"/>
                <a:cs typeface="Times New Roman" pitchFamily="18" charset="0"/>
              </a:rPr>
              <a:t> Orthography development.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686800" cy="5638800"/>
          </a:xfrm>
        </p:spPr>
        <p:txBody>
          <a:bodyPr>
            <a:normAutofit fontScale="92500" lnSpcReduction="10000"/>
          </a:bodyPr>
          <a:lstStyle/>
          <a:p>
            <a:r>
              <a:rPr lang="en-US" sz="2800" dirty="0" smtClean="0">
                <a:latin typeface="Times New Roman" pitchFamily="18" charset="0"/>
                <a:cs typeface="Times New Roman" pitchFamily="18" charset="0"/>
              </a:rPr>
              <a:t>Historically many of the languages were written in Ethiopic script (for a literacy campaign, Bible translation)</a:t>
            </a:r>
          </a:p>
          <a:p>
            <a:r>
              <a:rPr lang="en-US" sz="2800" dirty="0" smtClean="0">
                <a:latin typeface="Times New Roman" pitchFamily="18" charset="0"/>
                <a:cs typeface="Times New Roman" pitchFamily="18" charset="0"/>
              </a:rPr>
              <a:t>Since  1992, two scripts have been used to write Ethiopian languages:-</a:t>
            </a:r>
          </a:p>
          <a:p>
            <a:pPr>
              <a:buNone/>
            </a:pPr>
            <a:r>
              <a:rPr lang="en-US" sz="2800" dirty="0" smtClean="0">
                <a:latin typeface="Times New Roman" pitchFamily="18" charset="0"/>
                <a:cs typeface="Times New Roman" pitchFamily="18" charset="0"/>
              </a:rPr>
              <a:t>                     Ethiopic ( </a:t>
            </a:r>
            <a:r>
              <a:rPr lang="en-US" sz="2800" dirty="0" err="1" smtClean="0">
                <a:latin typeface="Times New Roman" pitchFamily="18" charset="0"/>
                <a:cs typeface="Times New Roman" pitchFamily="18" charset="0"/>
              </a:rPr>
              <a:t>Amahric,Ge’ez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Sabian</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Roman (Latin)</a:t>
            </a:r>
          </a:p>
          <a:p>
            <a:r>
              <a:rPr lang="en-US" sz="2800" dirty="0" smtClean="0">
                <a:latin typeface="Times New Roman" pitchFamily="18" charset="0"/>
                <a:cs typeface="Times New Roman" pitchFamily="18" charset="0"/>
              </a:rPr>
              <a:t>There is no official policy on which script should be used to write Ethiopian languages but it is believed that all Semitic language families should use Ethiopic</a:t>
            </a:r>
          </a:p>
          <a:p>
            <a:r>
              <a:rPr lang="en-US" sz="2800" dirty="0" smtClean="0">
                <a:latin typeface="Times New Roman" pitchFamily="18" charset="0"/>
                <a:cs typeface="Times New Roman" pitchFamily="18" charset="0"/>
              </a:rPr>
              <a:t>Since 1992 the predominant approach for language development was top down with very few exceptions (</a:t>
            </a:r>
            <a:r>
              <a:rPr lang="en-US" sz="2800" dirty="0" err="1" smtClean="0">
                <a:latin typeface="Times New Roman" pitchFamily="18" charset="0"/>
                <a:cs typeface="Times New Roman" pitchFamily="18" charset="0"/>
              </a:rPr>
              <a:t>korete</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Script choice in the country carries political, social, historical and sometimes religious connotations!</a:t>
            </a:r>
          </a:p>
          <a:p>
            <a:pPr>
              <a:buNone/>
            </a:pPr>
            <a:endParaRPr lang="en-US" sz="2800" dirty="0" smtClean="0">
              <a:latin typeface="Times New Roman" pitchFamily="18" charset="0"/>
              <a:cs typeface="Times New Roman" pitchFamily="18" charset="0"/>
            </a:endParaRPr>
          </a:p>
          <a:p>
            <a:pPr>
              <a:buNone/>
            </a:pPr>
            <a:endParaRPr lang="en-US" sz="2800" dirty="0" smtClean="0">
              <a:solidFill>
                <a:srgbClr val="FF0000"/>
              </a:solidFill>
              <a:latin typeface="Times New Roman" pitchFamily="18" charset="0"/>
              <a:cs typeface="Times New Roman" pitchFamily="18" charset="0"/>
            </a:endParaRPr>
          </a:p>
          <a:p>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a:bodyPr>
          <a:lstStyle/>
          <a:p>
            <a:r>
              <a:rPr lang="en-US" dirty="0" smtClean="0">
                <a:latin typeface="Times New Roman" pitchFamily="18" charset="0"/>
                <a:cs typeface="Times New Roman" pitchFamily="18" charset="0"/>
              </a:rPr>
              <a:t>Language use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534400" cy="6019800"/>
          </a:xfrm>
        </p:spPr>
        <p:txBody>
          <a:bodyPr/>
          <a:lstStyle/>
          <a:p>
            <a:pPr marL="514350" indent="-514350"/>
            <a:r>
              <a:rPr lang="en-US" dirty="0" smtClean="0">
                <a:latin typeface="Times New Roman" pitchFamily="18" charset="0"/>
                <a:cs typeface="Times New Roman" pitchFamily="18" charset="0"/>
              </a:rPr>
              <a:t>More than 24 languages out  of 87 are currently used either as a medium of instruction or as a subject in school.</a:t>
            </a:r>
          </a:p>
          <a:p>
            <a:pPr marL="514350" indent="-514350"/>
            <a:r>
              <a:rPr lang="en-US" dirty="0" smtClean="0">
                <a:latin typeface="Times New Roman" pitchFamily="18" charset="0"/>
                <a:cs typeface="Times New Roman" pitchFamily="18" charset="0"/>
              </a:rPr>
              <a:t>Some regions use mother tongue as MOI from grade 1-4(SNNPRS exception </a:t>
            </a:r>
            <a:r>
              <a:rPr lang="en-US" dirty="0" err="1" smtClean="0">
                <a:latin typeface="Times New Roman" pitchFamily="18" charset="0"/>
                <a:cs typeface="Times New Roman" pitchFamily="18" charset="0"/>
              </a:rPr>
              <a:t>Keffinano</a:t>
            </a:r>
            <a:r>
              <a:rPr lang="en-US" dirty="0" smtClean="0">
                <a:latin typeface="Times New Roman" pitchFamily="18" charset="0"/>
                <a:cs typeface="Times New Roman" pitchFamily="18" charset="0"/>
              </a:rPr>
              <a:t>) then transfer to English as MOI, some others  use MT as MOI up to grade 8 and then transfer to English (</a:t>
            </a:r>
            <a:r>
              <a:rPr lang="en-US" dirty="0" err="1" smtClean="0">
                <a:latin typeface="Times New Roman" pitchFamily="18" charset="0"/>
                <a:cs typeface="Times New Roman" pitchFamily="18" charset="0"/>
              </a:rPr>
              <a:t>Oromia</a:t>
            </a:r>
            <a:r>
              <a:rPr lang="en-US" dirty="0" smtClean="0">
                <a:latin typeface="Times New Roman" pitchFamily="18" charset="0"/>
                <a:cs typeface="Times New Roman" pitchFamily="18" charset="0"/>
              </a:rPr>
              <a:t>)</a:t>
            </a:r>
          </a:p>
          <a:p>
            <a:pPr marL="514350" indent="-514350"/>
            <a:r>
              <a:rPr lang="en-US" dirty="0" smtClean="0">
                <a:latin typeface="Times New Roman" pitchFamily="18" charset="0"/>
                <a:cs typeface="Times New Roman" pitchFamily="18" charset="0"/>
              </a:rPr>
              <a:t>Since  1992, 14 languages out of the 57 languages of the southern region have  implemented mother tongue education.</a:t>
            </a:r>
          </a:p>
          <a:p>
            <a:pPr marL="514350" indent="-514350"/>
            <a:endParaRPr lang="en-US" dirty="0" smtClean="0">
              <a:latin typeface="Times New Roman" pitchFamily="18" charset="0"/>
              <a:cs typeface="Times New Roman" pitchFamily="18" charset="0"/>
            </a:endParaRPr>
          </a:p>
          <a:p>
            <a:pPr marL="514350" indent="-514350"/>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01000" cy="762000"/>
          </a:xfrm>
        </p:spPr>
        <p:txBody>
          <a:bodyPr>
            <a:normAutofit fontScale="90000"/>
          </a:bodyPr>
          <a:lstStyle/>
          <a:p>
            <a:r>
              <a:rPr lang="en-US" dirty="0" smtClean="0">
                <a:latin typeface="Times New Roman" pitchFamily="18" charset="0"/>
                <a:cs typeface="Times New Roman" pitchFamily="18" charset="0"/>
              </a:rPr>
              <a:t>The Bench Maji zone community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686800" cy="5715000"/>
          </a:xfrm>
        </p:spPr>
        <p:txBody>
          <a:bodyPr>
            <a:normAutofit lnSpcReduction="10000"/>
          </a:bodyPr>
          <a:lstStyle/>
          <a:p>
            <a:pPr>
              <a:buNone/>
            </a:pPr>
            <a:endParaRPr lang="en-GB" sz="26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South west Ethiopia, under the regional administration of SNNPRS</a:t>
            </a:r>
          </a:p>
          <a:p>
            <a:r>
              <a:rPr lang="en-US" dirty="0" smtClean="0">
                <a:latin typeface="Times New Roman" pitchFamily="18" charset="0"/>
                <a:cs typeface="Times New Roman" pitchFamily="18" charset="0"/>
              </a:rPr>
              <a:t>Six ethnic minority groups. </a:t>
            </a:r>
          </a:p>
          <a:p>
            <a:r>
              <a:rPr lang="en-US" dirty="0" smtClean="0">
                <a:latin typeface="Times New Roman" pitchFamily="18" charset="0"/>
                <a:cs typeface="Times New Roman" pitchFamily="18" charset="0"/>
              </a:rPr>
              <a:t>Total population 659,046</a:t>
            </a:r>
          </a:p>
          <a:p>
            <a:r>
              <a:rPr lang="en-US" dirty="0" smtClean="0">
                <a:latin typeface="Times New Roman" pitchFamily="18" charset="0"/>
                <a:cs typeface="Times New Roman" pitchFamily="18" charset="0"/>
              </a:rPr>
              <a:t>Nomad, semi- nomadic and agriculturalist community</a:t>
            </a:r>
          </a:p>
          <a:p>
            <a:r>
              <a:rPr lang="en-US" dirty="0" smtClean="0">
                <a:latin typeface="Times New Roman" pitchFamily="18" charset="0"/>
                <a:cs typeface="Times New Roman" pitchFamily="18" charset="0"/>
              </a:rPr>
              <a:t>Two languages families ( </a:t>
            </a:r>
            <a:r>
              <a:rPr lang="en-US" dirty="0" err="1" smtClean="0">
                <a:latin typeface="Times New Roman" pitchFamily="18" charset="0"/>
                <a:cs typeface="Times New Roman" pitchFamily="18" charset="0"/>
              </a:rPr>
              <a:t>Omotic</a:t>
            </a:r>
            <a:r>
              <a:rPr lang="en-US" dirty="0" smtClean="0">
                <a:latin typeface="Times New Roman" pitchFamily="18" charset="0"/>
                <a:cs typeface="Times New Roman" pitchFamily="18" charset="0"/>
              </a:rPr>
              <a:t> and Nilo-Saharan)</a:t>
            </a:r>
          </a:p>
          <a:p>
            <a:r>
              <a:rPr lang="en-US" dirty="0" smtClean="0">
                <a:latin typeface="Times New Roman" pitchFamily="18" charset="0"/>
                <a:cs typeface="Times New Roman" pitchFamily="18" charset="0"/>
              </a:rPr>
              <a:t>Bench, 353,526 </a:t>
            </a:r>
          </a:p>
          <a:p>
            <a:r>
              <a:rPr lang="en-US" dirty="0" err="1" smtClean="0">
                <a:latin typeface="Times New Roman" pitchFamily="18" charset="0"/>
                <a:cs typeface="Times New Roman" pitchFamily="18" charset="0"/>
              </a:rPr>
              <a:t>Diizi</a:t>
            </a:r>
            <a:r>
              <a:rPr lang="en-US" dirty="0" smtClean="0">
                <a:latin typeface="Times New Roman" pitchFamily="18" charset="0"/>
                <a:cs typeface="Times New Roman" pitchFamily="18" charset="0"/>
              </a:rPr>
              <a:t>, 36,380</a:t>
            </a:r>
          </a:p>
          <a:p>
            <a:r>
              <a:rPr lang="en-US" dirty="0" err="1" smtClean="0">
                <a:latin typeface="Times New Roman" pitchFamily="18" charset="0"/>
                <a:cs typeface="Times New Roman" pitchFamily="18" charset="0"/>
              </a:rPr>
              <a:t>Sheko</a:t>
            </a:r>
            <a:r>
              <a:rPr lang="en-US" dirty="0" smtClean="0">
                <a:latin typeface="Times New Roman" pitchFamily="18" charset="0"/>
                <a:cs typeface="Times New Roman" pitchFamily="18" charset="0"/>
              </a:rPr>
              <a:t>, 37,573</a:t>
            </a:r>
          </a:p>
          <a:p>
            <a:r>
              <a:rPr lang="en-US" dirty="0" smtClean="0">
                <a:latin typeface="Times New Roman" pitchFamily="18" charset="0"/>
                <a:cs typeface="Times New Roman" pitchFamily="18" charset="0"/>
              </a:rPr>
              <a:t>Me’en, 151,489</a:t>
            </a:r>
          </a:p>
          <a:p>
            <a:r>
              <a:rPr lang="en-US" dirty="0" smtClean="0">
                <a:latin typeface="Times New Roman" pitchFamily="18" charset="0"/>
                <a:cs typeface="Times New Roman" pitchFamily="18" charset="0"/>
              </a:rPr>
              <a:t>Suri, 27,886</a:t>
            </a:r>
          </a:p>
          <a:p>
            <a:r>
              <a:rPr lang="en-US" dirty="0" smtClean="0">
                <a:latin typeface="Times New Roman" pitchFamily="18" charset="0"/>
                <a:cs typeface="Times New Roman" pitchFamily="18" charset="0"/>
              </a:rPr>
              <a:t> Baale, 2,704.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762000"/>
          </a:xfrm>
        </p:spPr>
        <p:txBody>
          <a:bodyPr>
            <a:normAutofit fontScale="90000"/>
          </a:bodyPr>
          <a:lstStyle/>
          <a:p>
            <a:r>
              <a:rPr lang="en-US" dirty="0" smtClean="0">
                <a:latin typeface="Times New Roman" pitchFamily="18" charset="0"/>
                <a:cs typeface="Times New Roman" pitchFamily="18" charset="0"/>
              </a:rPr>
              <a:t>Educational challenge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458200" cy="5791200"/>
          </a:xfrm>
        </p:spPr>
        <p:txBody>
          <a:bodyPr>
            <a:normAutofit/>
          </a:bodyPr>
          <a:lstStyle/>
          <a:p>
            <a:pPr>
              <a:buFont typeface="Wingdings" pitchFamily="2" charset="2"/>
              <a:buChar char="§"/>
            </a:pPr>
            <a:r>
              <a:rPr lang="en-US" dirty="0" smtClean="0">
                <a:latin typeface="Times New Roman" pitchFamily="18" charset="0"/>
                <a:cs typeface="Times New Roman" pitchFamily="18" charset="0"/>
              </a:rPr>
              <a:t>All the six languages were mainly oral except for some use in protestant church literacy programs.</a:t>
            </a:r>
          </a:p>
          <a:p>
            <a:pPr>
              <a:buFont typeface="Wingdings" pitchFamily="2" charset="2"/>
              <a:buChar char="§"/>
            </a:pPr>
            <a:r>
              <a:rPr lang="en-US" dirty="0" smtClean="0">
                <a:latin typeface="Times New Roman" pitchFamily="18" charset="0"/>
                <a:cs typeface="Times New Roman" pitchFamily="18" charset="0"/>
              </a:rPr>
              <a:t> Education is given in children's second language (Amharic)</a:t>
            </a:r>
          </a:p>
          <a:p>
            <a:pPr>
              <a:buFont typeface="Wingdings" pitchFamily="2" charset="2"/>
              <a:buChar char="§"/>
            </a:pPr>
            <a:r>
              <a:rPr lang="en-US" dirty="0" smtClean="0">
                <a:latin typeface="Times New Roman" pitchFamily="18" charset="0"/>
                <a:cs typeface="Times New Roman" pitchFamily="18" charset="0"/>
              </a:rPr>
              <a:t> Class repetition is high at all grade levels.</a:t>
            </a:r>
          </a:p>
          <a:p>
            <a:pPr>
              <a:buFont typeface="Wingdings" pitchFamily="2" charset="2"/>
              <a:buChar char="§"/>
            </a:pPr>
            <a:r>
              <a:rPr lang="en-US" dirty="0" smtClean="0">
                <a:latin typeface="Times New Roman" pitchFamily="18" charset="0"/>
                <a:cs typeface="Times New Roman" pitchFamily="18" charset="0"/>
              </a:rPr>
              <a:t>High drop out ( grade 5 and 8) Because of medium of instruction and the national exam.17</a:t>
            </a:r>
            <a:r>
              <a:rPr lang="en-US" baseline="30000" dirty="0" smtClean="0">
                <a:latin typeface="Times New Roman" pitchFamily="18" charset="0"/>
                <a:cs typeface="Times New Roman" pitchFamily="18" charset="0"/>
              </a:rPr>
              <a:t>th </a:t>
            </a:r>
            <a:r>
              <a:rPr lang="en-US" dirty="0" smtClean="0">
                <a:latin typeface="Times New Roman" pitchFamily="18" charset="0"/>
                <a:cs typeface="Times New Roman" pitchFamily="18" charset="0"/>
              </a:rPr>
              <a:t>annual education report of the zone 2011</a:t>
            </a:r>
          </a:p>
          <a:p>
            <a:pPr>
              <a:buFont typeface="Wingdings" pitchFamily="2" charset="2"/>
              <a:buChar char="§"/>
            </a:pPr>
            <a:r>
              <a:rPr lang="en-US" dirty="0" smtClean="0">
                <a:latin typeface="Times New Roman" pitchFamily="18" charset="0"/>
                <a:cs typeface="Times New Roman" pitchFamily="18" charset="0"/>
              </a:rPr>
              <a:t> Poor infrastructures and sometimes ethnic conflicts for decades but a drastic improvement in recent years.</a:t>
            </a:r>
            <a:endParaRPr lang="en-US" dirty="0" smtClean="0">
              <a:solidFill>
                <a:srgbClr val="FF0000"/>
              </a:solidFill>
              <a:latin typeface="Times New Roman" pitchFamily="18" charset="0"/>
              <a:cs typeface="Times New Roman" pitchFamily="18" charset="0"/>
            </a:endParaRPr>
          </a:p>
          <a:p>
            <a:pPr>
              <a:buFont typeface="Wingdings" pitchFamily="2" charset="2"/>
              <a:buChar char="§"/>
            </a:pPr>
            <a:endParaRPr lang="en-US" dirty="0" smtClean="0">
              <a:solidFill>
                <a:srgbClr val="FF000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1317</TotalTime>
  <Words>1177</Words>
  <Application>Microsoft Office PowerPoint</Application>
  <PresentationFormat>On-screen Show (4:3)</PresentationFormat>
  <Paragraphs>117</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Script choice for sustainable language development: A case study from Ethiopia</vt:lpstr>
      <vt:lpstr>PowerPoint Presentation</vt:lpstr>
      <vt:lpstr>Ethiopia</vt:lpstr>
      <vt:lpstr>Constitutional right</vt:lpstr>
      <vt:lpstr>Education Policy</vt:lpstr>
      <vt:lpstr> Orthography development.</vt:lpstr>
      <vt:lpstr>Language use</vt:lpstr>
      <vt:lpstr>The Bench Maji zone community</vt:lpstr>
      <vt:lpstr>Educational challenge</vt:lpstr>
      <vt:lpstr>Meeting the challenge</vt:lpstr>
      <vt:lpstr>Implementation structure</vt:lpstr>
      <vt:lpstr>Implementations (cont.)</vt:lpstr>
      <vt:lpstr>Orthography workshops</vt:lpstr>
      <vt:lpstr>Script Decision ስክሪፕት ዴሲዥን </vt:lpstr>
      <vt:lpstr> Script Decision</vt:lpstr>
      <vt:lpstr>PowerPoint Presentation</vt:lpstr>
      <vt:lpstr>Working Orthography </vt:lpstr>
      <vt:lpstr>PowerPoint Presentation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 choice for sustainable language development: A case study from Ethiopia</dc:title>
  <dc:creator>Tefera</dc:creator>
  <cp:lastModifiedBy>Georgin L.I.</cp:lastModifiedBy>
  <cp:revision>138</cp:revision>
  <dcterms:created xsi:type="dcterms:W3CDTF">2012-03-22T16:33:54Z</dcterms:created>
  <dcterms:modified xsi:type="dcterms:W3CDTF">2012-04-04T17:06:48Z</dcterms:modified>
</cp:coreProperties>
</file>